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D770-3B6B-4253-9B8D-9E0B32BA18DA}" type="datetimeFigureOut">
              <a:rPr lang="zh-CN" altLang="en-US" smtClean="0"/>
              <a:t>2016/5/9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1028-B254-4517-AAB8-B13A592E7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88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D770-3B6B-4253-9B8D-9E0B32BA18DA}" type="datetimeFigureOut">
              <a:rPr lang="zh-CN" altLang="en-US" smtClean="0"/>
              <a:t>2016/5/9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1028-B254-4517-AAB8-B13A592E7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4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D770-3B6B-4253-9B8D-9E0B32BA18DA}" type="datetimeFigureOut">
              <a:rPr lang="zh-CN" altLang="en-US" smtClean="0"/>
              <a:t>2016/5/9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1028-B254-4517-AAB8-B13A592E7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88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D770-3B6B-4253-9B8D-9E0B32BA18DA}" type="datetimeFigureOut">
              <a:rPr lang="zh-CN" altLang="en-US" smtClean="0"/>
              <a:t>2016/5/9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1028-B254-4517-AAB8-B13A592E7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28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D770-3B6B-4253-9B8D-9E0B32BA18DA}" type="datetimeFigureOut">
              <a:rPr lang="zh-CN" altLang="en-US" smtClean="0"/>
              <a:t>2016/5/9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1028-B254-4517-AAB8-B13A592E7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58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D770-3B6B-4253-9B8D-9E0B32BA18DA}" type="datetimeFigureOut">
              <a:rPr lang="zh-CN" altLang="en-US" smtClean="0"/>
              <a:t>2016/5/9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1028-B254-4517-AAB8-B13A592E7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672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D770-3B6B-4253-9B8D-9E0B32BA18DA}" type="datetimeFigureOut">
              <a:rPr lang="zh-CN" altLang="en-US" smtClean="0"/>
              <a:t>2016/5/9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1028-B254-4517-AAB8-B13A592E7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406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D770-3B6B-4253-9B8D-9E0B32BA18DA}" type="datetimeFigureOut">
              <a:rPr lang="zh-CN" altLang="en-US" smtClean="0"/>
              <a:t>2016/5/9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1028-B254-4517-AAB8-B13A592E7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89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D770-3B6B-4253-9B8D-9E0B32BA18DA}" type="datetimeFigureOut">
              <a:rPr lang="zh-CN" altLang="en-US" smtClean="0"/>
              <a:t>2016/5/9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1028-B254-4517-AAB8-B13A592E7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913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D770-3B6B-4253-9B8D-9E0B32BA18DA}" type="datetimeFigureOut">
              <a:rPr lang="zh-CN" altLang="en-US" smtClean="0"/>
              <a:t>2016/5/9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1028-B254-4517-AAB8-B13A592E7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685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D770-3B6B-4253-9B8D-9E0B32BA18DA}" type="datetimeFigureOut">
              <a:rPr lang="zh-CN" altLang="en-US" smtClean="0"/>
              <a:t>2016/5/9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21028-B254-4517-AAB8-B13A592E7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883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5D770-3B6B-4253-9B8D-9E0B32BA18DA}" type="datetimeFigureOut">
              <a:rPr lang="zh-CN" altLang="en-US" smtClean="0"/>
              <a:t>2016/5/9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21028-B254-4517-AAB8-B13A592E7D4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647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280491"/>
            <a:ext cx="12192000" cy="164151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广州市某地税局考试系统方案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758574" y="6369327"/>
            <a:ext cx="2217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2016 </a:t>
            </a:r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即刻学堂 </a:t>
            </a:r>
            <a:endParaRPr lang="zh-CN" altLang="en-US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538072" y="5511843"/>
            <a:ext cx="37457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广州市联大信息科技有限公司</a:t>
            </a:r>
            <a:endParaRPr lang="en-US" altLang="zh-CN" sz="1600" dirty="0" smtClean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538072" y="4932321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 smtClean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即刻学堂产品部</a:t>
            </a:r>
            <a:endParaRPr lang="zh-CN" altLang="en-US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22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0"/>
            <a:ext cx="3294043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73916" y="4792628"/>
            <a:ext cx="6444869" cy="53431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工期及报价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73916" y="2937997"/>
            <a:ext cx="6444869" cy="53431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考试系统方案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573916" y="1083366"/>
            <a:ext cx="6444869" cy="53431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建设目标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80893" y="2105561"/>
            <a:ext cx="891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</a:t>
            </a:r>
            <a:endParaRPr lang="en-US" altLang="zh-CN" sz="48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录</a:t>
            </a:r>
            <a:endParaRPr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90631" y="3205157"/>
            <a:ext cx="461665" cy="13743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2822398" y="889195"/>
            <a:ext cx="892366" cy="903383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latin typeface="Bernard MT Condensed" panose="02050806060905020404" pitchFamily="18" charset="0"/>
              </a:rPr>
              <a:t>01</a:t>
            </a:r>
            <a:endParaRPr lang="zh-CN" alt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822398" y="2730930"/>
            <a:ext cx="892366" cy="903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latin typeface="Bernard MT Condensed" panose="02050806060905020404" pitchFamily="18" charset="0"/>
              </a:rPr>
              <a:t>02</a:t>
            </a:r>
            <a:endParaRPr lang="zh-CN" alt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863061" y="4608097"/>
            <a:ext cx="892366" cy="9033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latin typeface="Bernard MT Condensed" panose="02050806060905020404" pitchFamily="18" charset="0"/>
              </a:rPr>
              <a:t>03</a:t>
            </a:r>
            <a:endParaRPr lang="zh-CN" alt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974726" y="6508759"/>
            <a:ext cx="2217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2016 </a:t>
            </a:r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即刻学堂 </a:t>
            </a:r>
            <a:endParaRPr lang="zh-CN" altLang="en-US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1464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26648" y="338350"/>
            <a:ext cx="11165352" cy="53431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建设目标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43218" y="115467"/>
            <a:ext cx="1002535" cy="980083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latin typeface="Bernard MT Condensed" panose="02050806060905020404" pitchFamily="18" charset="0"/>
              </a:rPr>
              <a:t>01</a:t>
            </a:r>
            <a:endParaRPr lang="zh-CN" alt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26648" y="1555588"/>
            <a:ext cx="84919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系统运行时间：</a:t>
            </a:r>
            <a:r>
              <a:rPr lang="zh-CN" altLang="zh-CN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该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考试系统的</a:t>
            </a:r>
            <a:r>
              <a:rPr lang="zh-CN" altLang="zh-CN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正式</a:t>
            </a:r>
            <a:r>
              <a:rPr lang="zh-CN" altLang="en-US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运行</a:t>
            </a:r>
            <a:r>
              <a:rPr lang="zh-CN" altLang="zh-CN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时间</a:t>
            </a:r>
            <a:r>
              <a:rPr lang="zh-CN" altLang="en-US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预期</a:t>
            </a:r>
            <a:r>
              <a:rPr lang="zh-CN" altLang="zh-CN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为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个月，全天候运行。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系统</a:t>
            </a:r>
            <a:r>
              <a:rPr lang="zh-CN" altLang="zh-CN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覆盖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人数：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300-500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人，共分为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4-5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个部门。</a:t>
            </a: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 </a:t>
            </a:r>
            <a:r>
              <a:rPr lang="zh-CN" altLang="en-US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系统基本操作要求：</a:t>
            </a:r>
            <a:endParaRPr lang="en-US" altLang="zh-CN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a. </a:t>
            </a:r>
            <a:r>
              <a:rPr lang="zh-CN" altLang="en-US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题库录入后，每天定时推送</a:t>
            </a:r>
            <a:r>
              <a:rPr lang="en-US" altLang="zh-CN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3-5</a:t>
            </a:r>
            <a:r>
              <a:rPr lang="zh-CN" altLang="en-US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道题目，题目随机</a:t>
            </a:r>
            <a:endParaRPr lang="en-US" altLang="zh-CN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b. </a:t>
            </a:r>
            <a:r>
              <a:rPr lang="zh-CN" altLang="en-US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每天测试完成后可查看正确答案及重复考试</a:t>
            </a:r>
            <a:endParaRPr lang="en-US" altLang="zh-CN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c.  </a:t>
            </a:r>
            <a:r>
              <a:rPr lang="zh-CN" altLang="en-US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根据考试情况获得称号等荣誉奖励，以提高积极性与趣味性</a:t>
            </a:r>
            <a:endParaRPr lang="en-US" altLang="zh-CN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  <a:spcAft>
                <a:spcPts val="0"/>
              </a:spcAf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d. </a:t>
            </a:r>
            <a:r>
              <a:rPr lang="zh-CN" altLang="en-US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后台要能够实现个人和部门的数据统计</a:t>
            </a:r>
            <a:endParaRPr lang="en-US" altLang="zh-CN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974726" y="6481849"/>
            <a:ext cx="2217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2016 </a:t>
            </a:r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即刻学堂 </a:t>
            </a:r>
            <a:endParaRPr lang="zh-CN" altLang="en-US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744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3087" y="327001"/>
            <a:ext cx="11118913" cy="53431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考试系统方案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总体操作步骤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60018" y="84567"/>
            <a:ext cx="1029803" cy="1019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latin typeface="Bernard MT Condensed" panose="02050806060905020404" pitchFamily="18" charset="0"/>
              </a:rPr>
              <a:t>02</a:t>
            </a:r>
            <a:endParaRPr lang="zh-CN" alt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10" name="五边形 9"/>
          <p:cNvSpPr/>
          <p:nvPr/>
        </p:nvSpPr>
        <p:spPr>
          <a:xfrm>
            <a:off x="743637" y="1821020"/>
            <a:ext cx="892367" cy="4119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636004" y="1851909"/>
            <a:ext cx="10708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由于各部门的题库不同，根据部门的数量设置等量的学习任务，如分为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个部门，就设置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个学习任务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五边形 11"/>
          <p:cNvSpPr/>
          <p:nvPr/>
        </p:nvSpPr>
        <p:spPr>
          <a:xfrm>
            <a:off x="1189820" y="2766822"/>
            <a:ext cx="892367" cy="4119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59305" y="2818676"/>
            <a:ext cx="584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分别设置每个学习任务的开始时间和结束时间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五边形 15"/>
          <p:cNvSpPr/>
          <p:nvPr/>
        </p:nvSpPr>
        <p:spPr>
          <a:xfrm>
            <a:off x="1636003" y="3726491"/>
            <a:ext cx="892367" cy="4119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622015" y="3790865"/>
            <a:ext cx="7260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设置任务权限，选择指定成员，即可将该任务指定给对应部门的人员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五边形 17"/>
          <p:cNvSpPr/>
          <p:nvPr/>
        </p:nvSpPr>
        <p:spPr>
          <a:xfrm>
            <a:off x="2082186" y="4680181"/>
            <a:ext cx="892367" cy="4119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996588" y="4722781"/>
            <a:ext cx="5541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设置每天的随机试题数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五边形 19"/>
          <p:cNvSpPr/>
          <p:nvPr/>
        </p:nvSpPr>
        <p:spPr>
          <a:xfrm>
            <a:off x="2523250" y="5630596"/>
            <a:ext cx="892367" cy="4119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448279" y="5673196"/>
            <a:ext cx="643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可选择设置超时通知，对未完成测试的人员推送通知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9974726" y="6485111"/>
            <a:ext cx="2217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2016 </a:t>
            </a:r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即刻学堂 </a:t>
            </a:r>
            <a:endParaRPr lang="zh-CN" altLang="en-US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606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489" y="674011"/>
            <a:ext cx="3792884" cy="232026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5401" y="674011"/>
            <a:ext cx="5987383" cy="23202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2373" y="3625319"/>
            <a:ext cx="3850585" cy="218168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740493"/>
            <a:ext cx="3844437" cy="206651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2222" y="3590193"/>
            <a:ext cx="3545315" cy="236711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0212636" y="109072"/>
            <a:ext cx="233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操作图示</a:t>
            </a:r>
            <a:endParaRPr lang="zh-CN" altLang="en-US" sz="24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597220" y="3125133"/>
            <a:ext cx="64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【1】</a:t>
            </a:r>
            <a:endParaRPr lang="zh-CN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850430" y="3076867"/>
            <a:ext cx="64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【2】</a:t>
            </a:r>
            <a:endParaRPr lang="zh-CN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122439" y="6183889"/>
            <a:ext cx="64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【3】</a:t>
            </a:r>
            <a:endParaRPr lang="zh-CN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712667" y="6157687"/>
            <a:ext cx="64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【4】</a:t>
            </a:r>
            <a:endParaRPr lang="zh-CN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65935" y="6183889"/>
            <a:ext cx="649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【5】</a:t>
            </a:r>
            <a:endParaRPr lang="zh-CN" alt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右箭头 16"/>
          <p:cNvSpPr/>
          <p:nvPr/>
        </p:nvSpPr>
        <p:spPr>
          <a:xfrm>
            <a:off x="4353974" y="1834145"/>
            <a:ext cx="539826" cy="2754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下箭头 17"/>
          <p:cNvSpPr/>
          <p:nvPr/>
        </p:nvSpPr>
        <p:spPr>
          <a:xfrm>
            <a:off x="9751469" y="2938607"/>
            <a:ext cx="251847" cy="498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左箭头 18"/>
          <p:cNvSpPr/>
          <p:nvPr/>
        </p:nvSpPr>
        <p:spPr>
          <a:xfrm>
            <a:off x="7805389" y="4684776"/>
            <a:ext cx="590759" cy="244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左箭头 19"/>
          <p:cNvSpPr/>
          <p:nvPr/>
        </p:nvSpPr>
        <p:spPr>
          <a:xfrm>
            <a:off x="3608471" y="4651726"/>
            <a:ext cx="590759" cy="244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9974726" y="6573939"/>
            <a:ext cx="2217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2016 </a:t>
            </a:r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即刻学堂 </a:t>
            </a:r>
            <a:endParaRPr lang="zh-CN" altLang="en-US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9132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3087" y="327001"/>
            <a:ext cx="11118913" cy="53431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考试系统方案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题库逻辑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60018" y="84567"/>
            <a:ext cx="1029803" cy="1019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latin typeface="Bernard MT Condensed" panose="02050806060905020404" pitchFamily="18" charset="0"/>
              </a:rPr>
              <a:t>02</a:t>
            </a:r>
            <a:endParaRPr lang="zh-CN" alt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3087" y="1704295"/>
            <a:ext cx="9022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由于题库题目数量有限，需要随机并且支撑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个月全天候使用，题库的逻辑优化如下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73087" y="2431738"/>
            <a:ext cx="106312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每天的任务试题从题库随机抽取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3-5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第二天优先推送前一天做错的试题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做对的题目先放置到已做题库，随机先抽取未做题目，等所有新题目都做完后，再全部整合随机抽取。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974726" y="6481849"/>
            <a:ext cx="2217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2016 </a:t>
            </a:r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即刻学堂 </a:t>
            </a:r>
            <a:endParaRPr lang="zh-CN" altLang="en-US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188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3087" y="327001"/>
            <a:ext cx="11118913" cy="53431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考试系统方案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积分奖励规则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60018" y="84567"/>
            <a:ext cx="1029803" cy="1019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latin typeface="Bernard MT Condensed" panose="02050806060905020404" pitchFamily="18" charset="0"/>
              </a:rPr>
              <a:t>02</a:t>
            </a:r>
            <a:endParaRPr lang="zh-CN" alt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97665" y="1743344"/>
            <a:ext cx="9481072" cy="1670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考试期间有阶段性的小奖励，每个员工如完成一定答题数或者连续登陆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天，会颁发相应的完成勋章，每当答题数或者连续登录数满足即可触发奖励机制，会弹出一个奖励页面，获得的奖励的荣誉可在个人中心查看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97665" y="4042204"/>
            <a:ext cx="9558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根据每天的考试完成情况及答题正确率进行排名，排名靠前者获得相应荣誉称号，其中正确率按照每天的第一次考试计算。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974726" y="6456506"/>
            <a:ext cx="2217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2016 </a:t>
            </a:r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即刻学堂 </a:t>
            </a:r>
            <a:endParaRPr lang="zh-CN" altLang="en-US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1481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3087" y="327001"/>
            <a:ext cx="11118913" cy="53431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考试系统方案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数据统计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60018" y="84567"/>
            <a:ext cx="1029803" cy="10191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latin typeface="Bernard MT Condensed" panose="02050806060905020404" pitchFamily="18" charset="0"/>
              </a:rPr>
              <a:t>02</a:t>
            </a:r>
            <a:endParaRPr lang="zh-CN" alt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89821" y="1202967"/>
            <a:ext cx="93202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后台全面读取所有数据情况，且数据可以分多个维度进行统计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按部门细分，统计部门完成情况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按个人细分，统计个人完成情况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按题目细分，统计该题目的正确率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86" y="3234292"/>
            <a:ext cx="3632887" cy="328816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553" y="3575939"/>
            <a:ext cx="2656110" cy="17913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5553" y="5473004"/>
            <a:ext cx="2684657" cy="123660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41659" y="3640766"/>
            <a:ext cx="2661656" cy="2881686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537499" y="3121828"/>
            <a:ext cx="980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按部门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725358" y="3234292"/>
            <a:ext cx="1277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按个人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03315" y="5095069"/>
            <a:ext cx="968223" cy="1372854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9862901" y="6490979"/>
            <a:ext cx="2217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2016 </a:t>
            </a:r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即刻学堂 </a:t>
            </a:r>
            <a:endParaRPr lang="zh-CN" altLang="en-US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421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247441"/>
            <a:ext cx="12192000" cy="177371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dirty="0" smtClean="0">
                <a:latin typeface="DFPOP1W9-B5" panose="040B0909000000000000" pitchFamily="81" charset="-120"/>
                <a:ea typeface="DFPOP1W9-B5" panose="040B0909000000000000" pitchFamily="81" charset="-120"/>
              </a:rPr>
              <a:t>THANKS!</a:t>
            </a:r>
            <a:endParaRPr lang="zh-CN" altLang="en-US" sz="8800" dirty="0">
              <a:latin typeface="DFPOP1W9-B5" panose="040B0909000000000000" pitchFamily="81" charset="-120"/>
              <a:ea typeface="DFPOP1W9-B5" panose="040B0909000000000000" pitchFamily="81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87363" y="6459815"/>
            <a:ext cx="22172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Copyright © 2016 </a:t>
            </a:r>
            <a:r>
              <a:rPr lang="zh-CN" altLang="en-US" sz="1200" dirty="0" smtClean="0">
                <a:solidFill>
                  <a:schemeClr val="bg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即刻学堂 </a:t>
            </a:r>
            <a:endParaRPr lang="zh-CN" altLang="en-US" sz="1200" dirty="0">
              <a:solidFill>
                <a:schemeClr val="bg1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103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531</Words>
  <Application>Microsoft Office PowerPoint</Application>
  <PresentationFormat>宽屏</PresentationFormat>
  <Paragraphs>67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DFPOP1W9-B5</vt:lpstr>
      <vt:lpstr>宋体</vt:lpstr>
      <vt:lpstr>微软雅黑</vt:lpstr>
      <vt:lpstr>Arial</vt:lpstr>
      <vt:lpstr>Bernard MT Condensed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guoxy@szunion-info.com</dc:creator>
  <cp:lastModifiedBy>hffei_cn大步</cp:lastModifiedBy>
  <cp:revision>23</cp:revision>
  <dcterms:created xsi:type="dcterms:W3CDTF">2016-04-27T08:48:04Z</dcterms:created>
  <dcterms:modified xsi:type="dcterms:W3CDTF">2016-05-09T07:40:16Z</dcterms:modified>
</cp:coreProperties>
</file>